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666" r:id="rId51"/>
    <p:sldId id="541" r:id="rId52"/>
    <p:sldId id="542" r:id="rId53"/>
    <p:sldId id="555" r:id="rId54"/>
    <p:sldId id="662" r:id="rId55"/>
    <p:sldId id="656" r:id="rId56"/>
    <p:sldId id="556" r:id="rId57"/>
    <p:sldId id="563" r:id="rId58"/>
    <p:sldId id="557" r:id="rId59"/>
    <p:sldId id="657" r:id="rId60"/>
    <p:sldId id="549" r:id="rId61"/>
    <p:sldId id="547" r:id="rId62"/>
    <p:sldId id="544" r:id="rId63"/>
    <p:sldId id="573" r:id="rId64"/>
    <p:sldId id="574" r:id="rId65"/>
    <p:sldId id="575" r:id="rId66"/>
    <p:sldId id="576" r:id="rId67"/>
    <p:sldId id="545" r:id="rId68"/>
    <p:sldId id="546" r:id="rId69"/>
    <p:sldId id="548" r:id="rId70"/>
    <p:sldId id="577" r:id="rId71"/>
    <p:sldId id="578" r:id="rId72"/>
    <p:sldId id="579" r:id="rId73"/>
    <p:sldId id="580" r:id="rId74"/>
    <p:sldId id="560" r:id="rId75"/>
    <p:sldId id="562" r:id="rId76"/>
    <p:sldId id="564" r:id="rId77"/>
    <p:sldId id="581" r:id="rId78"/>
    <p:sldId id="566" r:id="rId79"/>
    <p:sldId id="568" r:id="rId80"/>
    <p:sldId id="567" r:id="rId81"/>
    <p:sldId id="582" r:id="rId82"/>
    <p:sldId id="584" r:id="rId83"/>
    <p:sldId id="583" r:id="rId84"/>
    <p:sldId id="586" r:id="rId85"/>
    <p:sldId id="570" r:id="rId86"/>
    <p:sldId id="569" r:id="rId87"/>
    <p:sldId id="587" r:id="rId88"/>
    <p:sldId id="588" r:id="rId89"/>
    <p:sldId id="590" r:id="rId90"/>
    <p:sldId id="537" r:id="rId91"/>
    <p:sldId id="589" r:id="rId92"/>
    <p:sldId id="495" r:id="rId93"/>
    <p:sldId id="496" r:id="rId94"/>
    <p:sldId id="571" r:id="rId95"/>
    <p:sldId id="596" r:id="rId96"/>
    <p:sldId id="664" r:id="rId97"/>
    <p:sldId id="597" r:id="rId98"/>
    <p:sldId id="658" r:id="rId99"/>
    <p:sldId id="659" r:id="rId100"/>
    <p:sldId id="660" r:id="rId101"/>
    <p:sldId id="661" r:id="rId102"/>
    <p:sldId id="550" r:id="rId103"/>
    <p:sldId id="551" r:id="rId104"/>
    <p:sldId id="552" r:id="rId105"/>
    <p:sldId id="346" r:id="rId106"/>
    <p:sldId id="489" r:id="rId107"/>
    <p:sldId id="594" r:id="rId108"/>
    <p:sldId id="524" r:id="rId109"/>
    <p:sldId id="572" r:id="rId110"/>
    <p:sldId id="599" r:id="rId111"/>
    <p:sldId id="665" r:id="rId112"/>
    <p:sldId id="595" r:id="rId113"/>
    <p:sldId id="494" r:id="rId114"/>
    <p:sldId id="598" r:id="rId115"/>
    <p:sldId id="600" r:id="rId116"/>
    <p:sldId id="518" r:id="rId117"/>
    <p:sldId id="479" r:id="rId118"/>
    <p:sldId id="488" r:id="rId119"/>
    <p:sldId id="592" r:id="rId120"/>
    <p:sldId id="593" r:id="rId121"/>
    <p:sldId id="49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666"/>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4"/>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779" dt="2023-03-20T04:08:24.9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20T04:08:24.976" v="4881"/>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21:08.435" v="4723" actId="5793"/>
        <pc:sldMkLst>
          <pc:docMk/>
          <pc:sldMk cId="3034987605" sldId="524"/>
        </pc:sldMkLst>
        <pc:spChg chg="mod">
          <ac:chgData name="Matthieu De Mari" userId="dfb708c9-d8dc-439f-9a3b-c772bf4a311c" providerId="ADAL" clId="{2027853E-459B-418F-A90A-573180996FA1}" dt="2023-03-14T06:21:08.435" v="4723" actId="5793"/>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20T04:07:42.271" v="4855"/>
        <pc:sldMkLst>
          <pc:docMk/>
          <pc:sldMk cId="3017934200" sldId="541"/>
        </pc:sldMkLst>
        <pc:spChg chg="mod">
          <ac:chgData name="Matthieu De Mari" userId="dfb708c9-d8dc-439f-9a3b-c772bf4a311c" providerId="ADAL" clId="{2027853E-459B-418F-A90A-573180996FA1}" dt="2023-03-20T04:07:42.271" v="4855"/>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20T04:07:37.187" v="4854" actId="20577"/>
        <pc:sldMkLst>
          <pc:docMk/>
          <pc:sldMk cId="946176256" sldId="555"/>
        </pc:sldMkLst>
        <pc:spChg chg="mod">
          <ac:chgData name="Matthieu De Mari" userId="dfb708c9-d8dc-439f-9a3b-c772bf4a311c" providerId="ADAL" clId="{2027853E-459B-418F-A90A-573180996FA1}" dt="2023-03-20T04:07:37.187" v="4854"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20T04:08:21.634" v="4880"/>
        <pc:sldMkLst>
          <pc:docMk/>
          <pc:sldMk cId="2716754960" sldId="556"/>
        </pc:sldMkLst>
        <pc:spChg chg="mod">
          <ac:chgData name="Matthieu De Mari" userId="dfb708c9-d8dc-439f-9a3b-c772bf4a311c" providerId="ADAL" clId="{2027853E-459B-418F-A90A-573180996FA1}" dt="2023-03-20T04:08:21.634" v="4880"/>
          <ac:spMkLst>
            <pc:docMk/>
            <pc:sldMk cId="2716754960" sldId="556"/>
            <ac:spMk id="3" creationId="{E362AD19-5F25-46A7-8D52-D58FEE534C09}"/>
          </ac:spMkLst>
        </pc:spChg>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20T04:08:24.976" v="4881"/>
        <pc:sldMkLst>
          <pc:docMk/>
          <pc:sldMk cId="2498726111" sldId="557"/>
        </pc:sldMkLst>
        <pc:spChg chg="mod">
          <ac:chgData name="Matthieu De Mari" userId="dfb708c9-d8dc-439f-9a3b-c772bf4a311c" providerId="ADAL" clId="{2027853E-459B-418F-A90A-573180996FA1}" dt="2023-03-20T04:08:24.976" v="4881"/>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21:11.722" v="4725" actId="5793"/>
        <pc:sldMkLst>
          <pc:docMk/>
          <pc:sldMk cId="1170788337" sldId="572"/>
        </pc:sldMkLst>
        <pc:spChg chg="mod">
          <ac:chgData name="Matthieu De Mari" userId="dfb708c9-d8dc-439f-9a3b-c772bf4a311c" providerId="ADAL" clId="{2027853E-459B-418F-A90A-573180996FA1}" dt="2023-03-14T06:21:11.722" v="4725" actId="5793"/>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3-14T06:21:20.518" v="4736" actId="27636"/>
        <pc:sldMkLst>
          <pc:docMk/>
          <pc:sldMk cId="3471745106" sldId="599"/>
        </pc:sldMkLst>
        <pc:spChg chg="mod">
          <ac:chgData name="Matthieu De Mari" userId="dfb708c9-d8dc-439f-9a3b-c772bf4a311c" providerId="ADAL" clId="{2027853E-459B-418F-A90A-573180996FA1}" dt="2023-03-14T06:21:20.518" v="4736" actId="27636"/>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modSp add mod">
        <pc:chgData name="Matthieu De Mari" userId="dfb708c9-d8dc-439f-9a3b-c772bf4a311c" providerId="ADAL" clId="{2027853E-459B-418F-A90A-573180996FA1}" dt="2023-03-20T04:08:11.218" v="4879" actId="20577"/>
        <pc:sldMkLst>
          <pc:docMk/>
          <pc:sldMk cId="855321949" sldId="653"/>
        </pc:sldMkLst>
        <pc:spChg chg="mod">
          <ac:chgData name="Matthieu De Mari" userId="dfb708c9-d8dc-439f-9a3b-c772bf4a311c" providerId="ADAL" clId="{2027853E-459B-418F-A90A-573180996FA1}" dt="2023-03-20T04:08:11.218" v="4879" actId="20577"/>
          <ac:spMkLst>
            <pc:docMk/>
            <pc:sldMk cId="855321949" sldId="653"/>
            <ac:spMk id="3" creationId="{888778C6-A734-C28B-5DEA-DC9DD854857F}"/>
          </ac:spMkLst>
        </pc:spChg>
        <pc:spChg chg="mod">
          <ac:chgData name="Matthieu De Mari" userId="dfb708c9-d8dc-439f-9a3b-c772bf4a311c" providerId="ADAL" clId="{2027853E-459B-418F-A90A-573180996FA1}" dt="2023-03-20T04:08:04.343" v="4874" actId="20577"/>
          <ac:spMkLst>
            <pc:docMk/>
            <pc:sldMk cId="855321949" sldId="653"/>
            <ac:spMk id="10" creationId="{DF43DEC1-2394-FFBD-0B62-7A8838760AD4}"/>
          </ac:spMkLst>
        </pc:spChg>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20T04:07:16.834" v="4845"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20T04:07:16.834" v="4845"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20T04:07:26.449" v="4847" actId="20577"/>
        <pc:sldMkLst>
          <pc:docMk/>
          <pc:sldMk cId="2536887526" sldId="662"/>
        </pc:sldMkLst>
        <pc:spChg chg="mod">
          <ac:chgData name="Matthieu De Mari" userId="dfb708c9-d8dc-439f-9a3b-c772bf4a311c" providerId="ADAL" clId="{2027853E-459B-418F-A90A-573180996FA1}" dt="2023-03-20T04:07:26.449" v="4847"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del mod modClrScheme chgLayout">
        <pc:chgData name="Matthieu De Mari" userId="dfb708c9-d8dc-439f-9a3b-c772bf4a311c" providerId="ADAL" clId="{2027853E-459B-418F-A90A-573180996FA1}" dt="2023-03-15T06:18:54.616" v="4778" actId="47"/>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5T06:18:51.845" v="4777" actId="14100"/>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5T06:18:51.845" v="4777"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sldChg chg="modSp add mod">
        <pc:chgData name="Matthieu De Mari" userId="dfb708c9-d8dc-439f-9a3b-c772bf4a311c" providerId="ADAL" clId="{2027853E-459B-418F-A90A-573180996FA1}" dt="2023-03-15T06:19:45.555" v="4843" actId="20577"/>
        <pc:sldMkLst>
          <pc:docMk/>
          <pc:sldMk cId="3318862819" sldId="665"/>
        </pc:sldMkLst>
        <pc:spChg chg="mod">
          <ac:chgData name="Matthieu De Mari" userId="dfb708c9-d8dc-439f-9a3b-c772bf4a311c" providerId="ADAL" clId="{2027853E-459B-418F-A90A-573180996FA1}" dt="2023-03-15T06:19:45.555" v="4843" actId="20577"/>
          <ac:spMkLst>
            <pc:docMk/>
            <pc:sldMk cId="3318862819" sldId="665"/>
            <ac:spMk id="3" creationId="{C71C8DD6-14D1-44DF-9843-EFEDF44E39A2}"/>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94</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openai.com/research/gpt-4"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Evaluation, Attention and Transformers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GPT4!</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[GPT4OAI] The GPT-4 announcement from Open AI (made today, as of March 15</a:t>
            </a:r>
            <a:r>
              <a:rPr lang="en-GB" baseline="30000" dirty="0"/>
              <a:t>th</a:t>
            </a:r>
            <a:r>
              <a:rPr lang="en-GB" dirty="0"/>
              <a:t> 2023!)</a:t>
            </a:r>
            <a:br>
              <a:rPr lang="en-GB" dirty="0"/>
            </a:br>
            <a:r>
              <a:rPr lang="en-SG" dirty="0">
                <a:hlinkClick r:id="rId2"/>
              </a:rPr>
              <a:t>https://openai.com/research</a:t>
            </a:r>
            <a:r>
              <a:rPr lang="en-SG">
                <a:hlinkClick r:id="rId2"/>
              </a:rPr>
              <a:t>/gpt-4</a:t>
            </a:r>
            <a:endParaRPr lang="en-SG"/>
          </a:p>
          <a:p>
            <a:endParaRPr lang="en-SG"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a:t>
            </a:r>
            <a:r>
              <a:rPr lang="en-US" dirty="0"/>
              <a:t>A quick note on word embeddings </a:t>
            </a:r>
            <a:r>
              <a:rPr lang="en-US" b="1" dirty="0"/>
              <a:t>biases</a:t>
            </a:r>
            <a:r>
              <a:rPr lang="en-US" dirty="0"/>
              <a:t>.</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(See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(one-to-many)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a:t>
            </a:r>
          </a:p>
          <a:p>
            <a:r>
              <a:rPr lang="en-US" dirty="0"/>
              <a:t>That is exactly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a:t>
                </a:r>
                <a:r>
                  <a:rPr lang="en-GB" b="1" dirty="0"/>
                  <a:t>embedding vector</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GB" dirty="0"/>
                  <a:t>, denoted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br>
                  <a:rPr lang="en-GB" dirty="0"/>
                </a:br>
                <a:r>
                  <a:rPr lang="en-US" dirty="0"/>
                  <a:t>(e.g. using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This is where </a:t>
            </a:r>
            <a:r>
              <a:rPr lang="en-US" b="1" dirty="0"/>
              <a:t>positional encoding </a:t>
            </a:r>
            <a:r>
              <a:rPr lang="en-US" dirty="0"/>
              <a:t>comes into play.</a:t>
            </a:r>
          </a:p>
          <a:p>
            <a:pPr marL="0" indent="0">
              <a:buNone/>
            </a:pPr>
            <a:r>
              <a:rPr lang="en-US" dirty="0"/>
              <a:t>(However, 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tends to put verbs at the end of sentence, French tends to place adjectives after nouns, etc.)</a:t>
            </a:r>
          </a:p>
          <a:p>
            <a:pPr marL="0" indent="0">
              <a:buNone/>
            </a:pPr>
            <a:r>
              <a:rPr lang="en-US" dirty="0"/>
              <a:t>To elicit this notion of positioning of words in the sequence, positional encoding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pPr marL="0" indent="0">
              <a:buNone/>
            </a:pPr>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big families of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48C3D26-17E9-23F6-70AE-B17936A2A5E0}"/>
              </a:ext>
            </a:extLst>
          </p:cNvPr>
          <p:cNvPicPr>
            <a:picLocks noChangeAspect="1"/>
          </p:cNvPicPr>
          <p:nvPr/>
        </p:nvPicPr>
        <p:blipFill>
          <a:blip r:embed="rId3"/>
          <a:stretch>
            <a:fillRect/>
          </a:stretch>
        </p:blipFill>
        <p:spPr>
          <a:xfrm>
            <a:off x="3483126" y="1395135"/>
            <a:ext cx="5601880" cy="5217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a:extLst>
              <a:ext uri="{FF2B5EF4-FFF2-40B4-BE49-F238E27FC236}">
                <a16:creationId xmlns:a16="http://schemas.microsoft.com/office/drawing/2014/main" id="{D81B7E74-D389-F4B2-C103-907B1BEB05A5}"/>
              </a:ext>
            </a:extLst>
          </p:cNvPr>
          <p:cNvSpPr/>
          <p:nvPr/>
        </p:nvSpPr>
        <p:spPr>
          <a:xfrm>
            <a:off x="3483126" y="6400800"/>
            <a:ext cx="213803" cy="2121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640599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𝑗</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Getting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pPr marL="0" indent="0">
              <a:buNone/>
            </a:pPr>
            <a:r>
              <a:rPr lang="en-US" b="1" dirty="0"/>
              <a:t>In NLP: </a:t>
            </a:r>
            <a:r>
              <a:rPr lang="en-US" dirty="0"/>
              <a:t>Sentences are typical examples of sequences where computing attention coefficients make sense as a way to help with contextualization.</a:t>
            </a:r>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and GPT!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(and even 4!) is the </a:t>
            </a:r>
            <a:r>
              <a:rPr lang="en-GB" b="1" dirty="0"/>
              <a:t>encoder</a:t>
            </a:r>
            <a:r>
              <a:rPr lang="en-GB" dirty="0"/>
              <a:t> </a:t>
            </a:r>
            <a:r>
              <a:rPr lang="en-GB" b="1" dirty="0"/>
              <a:t>model</a:t>
            </a:r>
            <a:r>
              <a:rPr lang="en-GB" dirty="0"/>
              <a:t> that is used in ChatGPT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334000" cy="5032375"/>
          </a:xfrm>
        </p:spPr>
        <p:txBody>
          <a:bodyPr/>
          <a:lstStyle/>
          <a:p>
            <a:pPr marL="0" indent="0">
              <a:buNone/>
            </a:pPr>
            <a:r>
              <a:rPr lang="en-GB" dirty="0"/>
              <a:t>Speaking of, the next state-of-the-art embedding, GPT-4, is coming!</a:t>
            </a:r>
          </a:p>
          <a:p>
            <a:pPr marL="0" indent="0" algn="ctr">
              <a:buNone/>
            </a:pPr>
            <a:r>
              <a:rPr lang="en-GB" b="1" dirty="0"/>
              <a:t>Announced on March 9</a:t>
            </a:r>
            <a:r>
              <a:rPr lang="en-GB" b="1" baseline="30000" dirty="0"/>
              <a:t>th</a:t>
            </a:r>
            <a:r>
              <a:rPr lang="en-GB" b="1" dirty="0"/>
              <a:t>, 2023, and got released </a:t>
            </a:r>
            <a:r>
              <a:rPr lang="en-GB" b="1" u="sng" dirty="0"/>
              <a:t>in April 2023</a:t>
            </a:r>
            <a:r>
              <a:rPr lang="en-GB" b="1" dirty="0"/>
              <a:t>!</a:t>
            </a:r>
          </a:p>
          <a:p>
            <a:pPr marL="0" indent="0">
              <a:buNone/>
            </a:pPr>
            <a:endParaRPr lang="en-SG" dirty="0">
              <a:hlinkClick r:id="rId2"/>
            </a:endParaRPr>
          </a:p>
          <a:p>
            <a:pPr marL="0" indent="0">
              <a:buNone/>
            </a:pPr>
            <a:r>
              <a:rPr lang="en-SG" dirty="0">
                <a:hlinkClick r:id="rId3"/>
              </a:rPr>
              <a:t>https://openai.com/research/gpt-4</a:t>
            </a:r>
            <a:endParaRPr lang="en-SG" dirty="0"/>
          </a:p>
          <a:p>
            <a:pPr marL="0" indent="0">
              <a:buNone/>
            </a:pPr>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p:txBody>
      </p:sp>
    </p:spTree>
    <p:extLst>
      <p:ext uri="{BB962C8B-B14F-4D97-AF65-F5344CB8AC3E}">
        <p14:creationId xmlns:p14="http://schemas.microsoft.com/office/powerpoint/2010/main" val="2648986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3825</TotalTime>
  <Words>7384</Words>
  <Application>Microsoft Office PowerPoint</Application>
  <PresentationFormat>Widescreen</PresentationFormat>
  <Paragraphs>540</Paragraphs>
  <Slides>121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121</vt:i4>
      </vt:variant>
    </vt:vector>
  </HeadingPairs>
  <TitlesOfParts>
    <vt:vector size="126" baseType="lpstr">
      <vt:lpstr>Arial</vt:lpstr>
      <vt:lpstr>Calibri</vt:lpstr>
      <vt:lpstr>Calibri Light</vt:lpstr>
      <vt:lpstr>Cambria Math</vt:lpstr>
      <vt:lpstr>Office Theme</vt:lpstr>
      <vt:lpstr>50.039 Theory and Practice of Deep Learning W8-S3 Word Embedding Biases, Evaluation, Attention and Transformers</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240</cp:revision>
  <dcterms:created xsi:type="dcterms:W3CDTF">2021-03-10T09:35:15Z</dcterms:created>
  <dcterms:modified xsi:type="dcterms:W3CDTF">2023-08-23T05:58:56Z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